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0"/>
  </p:notesMasterIdLst>
  <p:sldIdLst>
    <p:sldId id="308" r:id="rId2"/>
    <p:sldId id="309" r:id="rId3"/>
    <p:sldId id="330" r:id="rId4"/>
    <p:sldId id="331" r:id="rId5"/>
    <p:sldId id="335" r:id="rId6"/>
    <p:sldId id="334" r:id="rId7"/>
    <p:sldId id="333" r:id="rId8"/>
    <p:sldId id="33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1587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88620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  <a:buSzPts val="1400"/>
              <a:buChar char="●"/>
            </a:pPr>
            <a:endParaRPr sz="1200" b="0" i="0" u="none" strike="noStrike" cap="none"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62128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193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7" name="Shape 5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716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3177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143000" lvl="2" indent="-76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■"/>
              <a:defRPr sz="2400"/>
            </a:lvl3pPr>
            <a:lvl4pPr marL="1600200" lvl="3" indent="-1841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057400" lvl="4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5pPr>
            <a:lvl6pPr marL="2514600" lvl="5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 sz="1400" b="0" i="0" u="none" strike="noStrike" cap="none">
              <a:solidFill>
                <a:schemeClr val="accent1"/>
              </a:solidFill>
            </a:endParaRPr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23850" y="1411287"/>
            <a:ext cx="8540750" cy="525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3177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143000" lvl="2" indent="-76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■"/>
              <a:defRPr sz="2400"/>
            </a:lvl3pPr>
            <a:lvl4pPr marL="1600200" lvl="3" indent="-1841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057400" lvl="4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5pPr>
            <a:lvl6pPr marL="2514600" lvl="5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 sz="1400" b="0" i="0" u="none" strike="noStrike" cap="none">
              <a:solidFill>
                <a:schemeClr val="accent1"/>
              </a:solidFill>
            </a:endParaRPr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1112" y="0"/>
            <a:ext cx="9132887" cy="1125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879475"/>
            <a:ext cx="9144000" cy="144462"/>
            <a:chOff x="2411412" y="879475"/>
            <a:chExt cx="6732587" cy="144462"/>
          </a:xfrm>
        </p:grpSpPr>
        <p:cxnSp>
          <p:nvCxnSpPr>
            <p:cNvPr id="12" name="Shape 12"/>
            <p:cNvCxnSpPr/>
            <p:nvPr/>
          </p:nvCxnSpPr>
          <p:spPr>
            <a:xfrm>
              <a:off x="2411412" y="879475"/>
              <a:ext cx="6732587" cy="0"/>
            </a:xfrm>
            <a:prstGeom prst="straightConnector1">
              <a:avLst/>
            </a:prstGeom>
            <a:noFill/>
            <a:ln w="12700" cap="rnd" cmpd="sng">
              <a:solidFill>
                <a:schemeClr val="lt1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2411412" y="950912"/>
              <a:ext cx="6732587" cy="0"/>
            </a:xfrm>
            <a:prstGeom prst="straightConnector1">
              <a:avLst/>
            </a:prstGeom>
            <a:noFill/>
            <a:ln w="12700" cap="rnd" cmpd="sng">
              <a:solidFill>
                <a:schemeClr val="lt1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2411412" y="1023937"/>
              <a:ext cx="6732587" cy="0"/>
            </a:xfrm>
            <a:prstGeom prst="straightConnector1">
              <a:avLst/>
            </a:prstGeom>
            <a:noFill/>
            <a:ln w="12700" cap="rnd" cmpd="sng">
              <a:solidFill>
                <a:schemeClr val="lt1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</p:grpSp>
      <p:pic>
        <p:nvPicPr>
          <p:cNvPr id="15" name="Shape 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169987" cy="11017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3177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Arial"/>
              <a:buChar char="●"/>
              <a:defRPr sz="2800" b="0" i="0" u="none" strike="noStrike" cap="none"/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Font typeface="Arial"/>
              <a:buChar char="■"/>
              <a:defRPr sz="2400" b="0" i="0" u="none" strike="noStrike" cap="none"/>
            </a:lvl3pPr>
            <a:lvl4pPr marL="1600200" marR="0" lvl="3" indent="-184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●"/>
              <a:defRPr sz="2000" b="0" i="0" u="none" strike="noStrike" cap="none"/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■"/>
              <a:defRPr sz="2000" b="0" i="0" u="none" strike="noStrike" cap="none"/>
            </a:lvl5pPr>
            <a:lvl6pPr marL="2514600" marR="0" lvl="5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 sz="1400" b="0" i="0" u="none" strike="noStrike" cap="none">
              <a:solidFill>
                <a:schemeClr val="accent1"/>
              </a:solidFill>
            </a:endParaRPr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1109662"/>
            <a:ext cx="9144000" cy="169862"/>
            <a:chOff x="0" y="1109662"/>
            <a:chExt cx="9144000" cy="169862"/>
          </a:xfrm>
        </p:grpSpPr>
        <p:sp>
          <p:nvSpPr>
            <p:cNvPr id="22" name="Shape 22"/>
            <p:cNvSpPr/>
            <p:nvPr/>
          </p:nvSpPr>
          <p:spPr>
            <a:xfrm>
              <a:off x="0" y="1109662"/>
              <a:ext cx="9144000" cy="71437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2343150" y="1131887"/>
              <a:ext cx="6800850" cy="147637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/>
          <p:nvPr/>
        </p:nvSpPr>
        <p:spPr>
          <a:xfrm>
            <a:off x="2555875" y="26035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الفصل الأول: المفاهيم الأساسية لتقنية المعلومات</a:t>
            </a:r>
          </a:p>
        </p:txBody>
      </p:sp>
      <p:sp>
        <p:nvSpPr>
          <p:cNvPr id="594" name="Shape 594"/>
          <p:cNvSpPr/>
          <p:nvPr/>
        </p:nvSpPr>
        <p:spPr>
          <a:xfrm>
            <a:off x="684212" y="2565400"/>
            <a:ext cx="7775575" cy="1727200"/>
          </a:xfrm>
          <a:prstGeom prst="roundRect">
            <a:avLst>
              <a:gd name="adj" fmla="val 10800"/>
            </a:avLst>
          </a:prstGeom>
          <a:gradFill>
            <a:gsLst>
              <a:gs pos="0">
                <a:schemeClr val="hlink"/>
              </a:gs>
              <a:gs pos="50000">
                <a:srgbClr val="F0023E"/>
              </a:gs>
              <a:gs pos="50000">
                <a:srgbClr val="F0023E"/>
              </a:gs>
              <a:gs pos="100000">
                <a:schemeClr val="hlink"/>
              </a:gs>
            </a:gsLst>
            <a:lin ang="10800000" scaled="0"/>
          </a:gradFill>
          <a:ln w="19050" cap="rnd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مفهوم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تقنية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المعلومات</a:t>
            </a:r>
            <a:endParaRPr lang="en-US" sz="4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ومجالات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استخدامها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في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الحياة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اليومية</a:t>
            </a:r>
            <a:endParaRPr lang="en-US" sz="4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4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توظيف</a:t>
            </a:r>
            <a:r>
              <a:rPr lang="en-US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الحاسب</a:t>
            </a:r>
            <a:r>
              <a:rPr lang="en-US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في</a:t>
            </a:r>
            <a:r>
              <a:rPr lang="en-US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قطاعات</a:t>
            </a:r>
            <a:r>
              <a:rPr lang="en-US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المجتمع</a:t>
            </a:r>
            <a:endParaRPr lang="en-US" sz="4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Shape 600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■"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الحاسب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والتعليم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ar-IQ" sz="3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■"/>
            </a:pP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193" y="1937889"/>
            <a:ext cx="6223291" cy="41456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/>
            <a:r>
              <a:rPr lang="en-US" dirty="0" err="1">
                <a:solidFill>
                  <a:srgbClr val="1D528D"/>
                </a:solidFill>
              </a:rPr>
              <a:t>الحاسب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والإدارة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ar-IQ" dirty="0">
                <a:solidFill>
                  <a:srgbClr val="1D528D"/>
                </a:solidFill>
              </a:rPr>
              <a:t>(</a:t>
            </a:r>
            <a:r>
              <a:rPr lang="en-US" dirty="0" err="1" smtClean="0">
                <a:solidFill>
                  <a:srgbClr val="1D528D"/>
                </a:solidFill>
              </a:rPr>
              <a:t>نظم</a:t>
            </a:r>
            <a:r>
              <a:rPr lang="en-US" dirty="0" smtClean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المعلومات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 smtClean="0">
                <a:solidFill>
                  <a:srgbClr val="1D528D"/>
                </a:solidFill>
              </a:rPr>
              <a:t>الإدارية</a:t>
            </a:r>
            <a:r>
              <a:rPr lang="ar-IQ" dirty="0" smtClean="0">
                <a:solidFill>
                  <a:srgbClr val="1D528D"/>
                </a:solidFill>
              </a:rPr>
              <a:t>)</a:t>
            </a:r>
            <a:r>
              <a:rPr lang="en-US" dirty="0" smtClean="0">
                <a:solidFill>
                  <a:srgbClr val="1D528D"/>
                </a:solidFill>
              </a:rPr>
              <a:t>.</a:t>
            </a:r>
            <a:endParaRPr lang="en-US" dirty="0">
              <a:solidFill>
                <a:srgbClr val="1D528D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FFFF"/>
                </a:solidFill>
              </a:rPr>
              <a:t>توظيف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الحاسب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في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قطاعات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المجتمع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378" y="2557272"/>
            <a:ext cx="5980316" cy="274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5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>
              <a:buClr>
                <a:srgbClr val="1D528D"/>
              </a:buClr>
              <a:buSzPts val="3200"/>
            </a:pPr>
            <a:r>
              <a:rPr lang="en-US" dirty="0" err="1">
                <a:solidFill>
                  <a:srgbClr val="1D528D"/>
                </a:solidFill>
              </a:rPr>
              <a:t>الحاسب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والمصارف</a:t>
            </a:r>
            <a:r>
              <a:rPr lang="en-US" dirty="0" smtClean="0">
                <a:solidFill>
                  <a:srgbClr val="1D528D"/>
                </a:solidFill>
              </a:rPr>
              <a:t>.</a:t>
            </a:r>
            <a:endParaRPr lang="ar-IQ" dirty="0" smtClean="0">
              <a:solidFill>
                <a:srgbClr val="1D528D"/>
              </a:solidFill>
            </a:endParaRPr>
          </a:p>
          <a:p>
            <a:pPr lvl="0" algn="r" rtl="1">
              <a:buClr>
                <a:srgbClr val="1D528D"/>
              </a:buClr>
              <a:buSzPts val="3200"/>
            </a:pPr>
            <a:endParaRPr lang="en-US" dirty="0">
              <a:solidFill>
                <a:srgbClr val="1D528D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FFFF"/>
                </a:solidFill>
              </a:rPr>
              <a:t>توظيف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الحاسب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في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قطاعات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المجتمع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1" y="1909846"/>
            <a:ext cx="7366539" cy="414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>
              <a:buClr>
                <a:srgbClr val="1D528D"/>
              </a:buClr>
              <a:buSzPts val="3200"/>
            </a:pPr>
            <a:r>
              <a:rPr lang="en-US" dirty="0" err="1">
                <a:solidFill>
                  <a:srgbClr val="1D528D"/>
                </a:solidFill>
              </a:rPr>
              <a:t>الحاسب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في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المجال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الطبي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ar-IQ" dirty="0" smtClean="0">
                <a:solidFill>
                  <a:srgbClr val="1D528D"/>
                </a:solidFill>
              </a:rPr>
              <a:t>(</a:t>
            </a:r>
            <a:r>
              <a:rPr lang="en-US" dirty="0" err="1" smtClean="0">
                <a:solidFill>
                  <a:srgbClr val="1D528D"/>
                </a:solidFill>
              </a:rPr>
              <a:t>التدريب</a:t>
            </a:r>
            <a:r>
              <a:rPr lang="en-US" dirty="0" smtClean="0">
                <a:solidFill>
                  <a:srgbClr val="1D528D"/>
                </a:solidFill>
              </a:rPr>
              <a:t>- </a:t>
            </a:r>
            <a:r>
              <a:rPr lang="en-US" dirty="0" err="1">
                <a:solidFill>
                  <a:srgbClr val="1D528D"/>
                </a:solidFill>
              </a:rPr>
              <a:t>التشخيص</a:t>
            </a:r>
            <a:r>
              <a:rPr lang="en-US" dirty="0">
                <a:solidFill>
                  <a:srgbClr val="1D528D"/>
                </a:solidFill>
              </a:rPr>
              <a:t>- </a:t>
            </a:r>
            <a:r>
              <a:rPr lang="en-US" dirty="0" err="1" smtClean="0">
                <a:solidFill>
                  <a:srgbClr val="1D528D"/>
                </a:solidFill>
              </a:rPr>
              <a:t>الإداره</a:t>
            </a:r>
            <a:r>
              <a:rPr lang="ar-IQ" dirty="0" smtClean="0">
                <a:solidFill>
                  <a:srgbClr val="1D528D"/>
                </a:solidFill>
              </a:rPr>
              <a:t>).</a:t>
            </a:r>
          </a:p>
          <a:p>
            <a:pPr lvl="0" algn="r" rtl="1">
              <a:buClr>
                <a:srgbClr val="1D528D"/>
              </a:buClr>
              <a:buSzPts val="3200"/>
            </a:pPr>
            <a:endParaRPr lang="en-US" dirty="0">
              <a:solidFill>
                <a:srgbClr val="1D528D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FFFF"/>
                </a:solidFill>
              </a:rPr>
              <a:t>توظيف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الحاسب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في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قطاعات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المجتمع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91" y="2427732"/>
            <a:ext cx="6853443" cy="322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7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>
              <a:buClr>
                <a:srgbClr val="1D528D"/>
              </a:buClr>
              <a:buSzPts val="3200"/>
            </a:pPr>
            <a:r>
              <a:rPr lang="en-US" dirty="0" err="1">
                <a:solidFill>
                  <a:srgbClr val="1D528D"/>
                </a:solidFill>
              </a:rPr>
              <a:t>الحاسب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والصيدليات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ar-IQ" dirty="0" smtClean="0">
                <a:solidFill>
                  <a:srgbClr val="1D528D"/>
                </a:solidFill>
              </a:rPr>
              <a:t>(</a:t>
            </a:r>
            <a:r>
              <a:rPr lang="en-US" dirty="0" smtClean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الخاصة</a:t>
            </a:r>
            <a:r>
              <a:rPr lang="en-US" dirty="0">
                <a:solidFill>
                  <a:srgbClr val="1D528D"/>
                </a:solidFill>
              </a:rPr>
              <a:t> –</a:t>
            </a:r>
            <a:r>
              <a:rPr lang="en-US" dirty="0" err="1" smtClean="0">
                <a:solidFill>
                  <a:srgbClr val="1D528D"/>
                </a:solidFill>
              </a:rPr>
              <a:t>الحكومية</a:t>
            </a:r>
            <a:r>
              <a:rPr lang="ar-IQ" dirty="0" smtClean="0">
                <a:solidFill>
                  <a:srgbClr val="1D528D"/>
                </a:solidFill>
              </a:rPr>
              <a:t>).</a:t>
            </a:r>
          </a:p>
          <a:p>
            <a:pPr lvl="0" algn="r" rtl="1">
              <a:buClr>
                <a:srgbClr val="1D528D"/>
              </a:buClr>
              <a:buSzPts val="3200"/>
            </a:pPr>
            <a:endParaRPr lang="en-US" dirty="0">
              <a:solidFill>
                <a:srgbClr val="1D528D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FFFF"/>
                </a:solidFill>
              </a:rPr>
              <a:t>توظيف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الحاسب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في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قطاعات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المجتمع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008" y="2295144"/>
            <a:ext cx="5023104" cy="3767328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4062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>
              <a:buClr>
                <a:srgbClr val="1D528D"/>
              </a:buClr>
              <a:buSzPts val="3200"/>
            </a:pPr>
            <a:r>
              <a:rPr lang="en-US" dirty="0" err="1">
                <a:solidFill>
                  <a:srgbClr val="1D528D"/>
                </a:solidFill>
              </a:rPr>
              <a:t>الحاسب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والقطاع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الصناعي</a:t>
            </a:r>
            <a:r>
              <a:rPr lang="en-US" dirty="0" smtClean="0">
                <a:solidFill>
                  <a:srgbClr val="1D528D"/>
                </a:solidFill>
              </a:rPr>
              <a:t>.</a:t>
            </a:r>
            <a:endParaRPr lang="ar-IQ" dirty="0" smtClean="0">
              <a:solidFill>
                <a:srgbClr val="1D528D"/>
              </a:solidFill>
            </a:endParaRPr>
          </a:p>
          <a:p>
            <a:pPr lvl="0" algn="r" rtl="1">
              <a:buClr>
                <a:srgbClr val="1D528D"/>
              </a:buClr>
              <a:buSzPts val="3200"/>
            </a:pPr>
            <a:endParaRPr lang="en-US" dirty="0">
              <a:solidFill>
                <a:srgbClr val="1D528D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FFFF"/>
                </a:solidFill>
              </a:rPr>
              <a:t>توظيف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الحاسب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في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قطاعات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المجتمع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88" y="2219575"/>
            <a:ext cx="7580376" cy="426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4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>
              <a:buClr>
                <a:srgbClr val="1D528D"/>
              </a:buClr>
              <a:buSzPts val="3200"/>
            </a:pPr>
            <a:r>
              <a:rPr lang="en-US" dirty="0" err="1">
                <a:solidFill>
                  <a:srgbClr val="1D528D"/>
                </a:solidFill>
              </a:rPr>
              <a:t>الحاسب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والأمن</a:t>
            </a:r>
            <a:r>
              <a:rPr lang="en-US" dirty="0">
                <a:solidFill>
                  <a:srgbClr val="1D528D"/>
                </a:solidFill>
              </a:rPr>
              <a:t> </a:t>
            </a:r>
            <a:r>
              <a:rPr lang="en-US" dirty="0" err="1" smtClean="0">
                <a:solidFill>
                  <a:srgbClr val="1D528D"/>
                </a:solidFill>
              </a:rPr>
              <a:t>الداخلي</a:t>
            </a:r>
            <a:r>
              <a:rPr lang="ar-IQ" dirty="0" smtClean="0">
                <a:solidFill>
                  <a:srgbClr val="1D528D"/>
                </a:solidFill>
              </a:rPr>
              <a:t>(</a:t>
            </a:r>
            <a:r>
              <a:rPr lang="en-US" dirty="0" err="1" smtClean="0">
                <a:solidFill>
                  <a:srgbClr val="1D528D"/>
                </a:solidFill>
              </a:rPr>
              <a:t>المرور-السجل</a:t>
            </a:r>
            <a:r>
              <a:rPr lang="en-US" dirty="0" smtClean="0">
                <a:solidFill>
                  <a:srgbClr val="1D528D"/>
                </a:solidFill>
              </a:rPr>
              <a:t> </a:t>
            </a:r>
            <a:r>
              <a:rPr lang="en-US" dirty="0" err="1">
                <a:solidFill>
                  <a:srgbClr val="1D528D"/>
                </a:solidFill>
              </a:rPr>
              <a:t>المدني</a:t>
            </a:r>
            <a:r>
              <a:rPr lang="en-US" dirty="0">
                <a:solidFill>
                  <a:srgbClr val="1D528D"/>
                </a:solidFill>
              </a:rPr>
              <a:t>- </a:t>
            </a:r>
            <a:r>
              <a:rPr lang="en-US" dirty="0" err="1" smtClean="0">
                <a:solidFill>
                  <a:srgbClr val="1D528D"/>
                </a:solidFill>
              </a:rPr>
              <a:t>الجوازات</a:t>
            </a:r>
            <a:r>
              <a:rPr lang="ar-IQ" dirty="0" smtClean="0">
                <a:solidFill>
                  <a:srgbClr val="1D528D"/>
                </a:solidFill>
              </a:rPr>
              <a:t>).</a:t>
            </a:r>
          </a:p>
          <a:p>
            <a:pPr lvl="0" algn="r" rtl="1">
              <a:buClr>
                <a:srgbClr val="1D528D"/>
              </a:buClr>
              <a:buSzPts val="3200"/>
            </a:pPr>
            <a:endParaRPr lang="en-US" dirty="0">
              <a:solidFill>
                <a:srgbClr val="1D528D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FFFF"/>
                </a:solidFill>
              </a:rPr>
              <a:t>توظيف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الحاسب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في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قطاعات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المجتمع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39" y="2343150"/>
            <a:ext cx="5762321" cy="359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67178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2D6BC7"/>
      </a:accent4>
      <a:accent5>
        <a:srgbClr val="FF9900"/>
      </a:accent5>
      <a:accent6>
        <a:srgbClr val="FFFFFF"/>
      </a:accent6>
      <a:hlink>
        <a:srgbClr val="9999F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93</Words>
  <Application>Microsoft Office PowerPoint</Application>
  <PresentationFormat>On-screen Show (4:3)</PresentationFormat>
  <Paragraphs>17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</vt:lpstr>
      <vt:lpstr>PowerPoint Presentation</vt:lpstr>
      <vt:lpstr>توظيف الحاسب في قطاعات المجتمع</vt:lpstr>
      <vt:lpstr>توظيف الحاسب في قطاعات المجتمع</vt:lpstr>
      <vt:lpstr>توظيف الحاسب في قطاعات المجتمع</vt:lpstr>
      <vt:lpstr>توظيف الحاسب في قطاعات المجتمع</vt:lpstr>
      <vt:lpstr>توظيف الحاسب في قطاعات المجتمع</vt:lpstr>
      <vt:lpstr>توظيف الحاسب في قطاعات المجتمع</vt:lpstr>
      <vt:lpstr>توظيف الحاسب في قطاعات المجتمع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DR.Ahmed Saker</cp:lastModifiedBy>
  <cp:revision>10</cp:revision>
  <dcterms:modified xsi:type="dcterms:W3CDTF">2018-12-11T21:05:47Z</dcterms:modified>
</cp:coreProperties>
</file>